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  <p:sldMasterId id="2147483672" r:id="rId4"/>
    <p:sldMasterId id="2147483675" r:id="rId5"/>
    <p:sldMasterId id="2147483678" r:id="rId6"/>
  </p:sldMasterIdLst>
  <p:notesMasterIdLst>
    <p:notesMasterId r:id="rId15"/>
  </p:notesMasterIdLst>
  <p:sldIdLst>
    <p:sldId id="263" r:id="rId7"/>
    <p:sldId id="267" r:id="rId8"/>
    <p:sldId id="279" r:id="rId9"/>
    <p:sldId id="268" r:id="rId10"/>
    <p:sldId id="278" r:id="rId11"/>
    <p:sldId id="272" r:id="rId12"/>
    <p:sldId id="273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3C8"/>
    <a:srgbClr val="313332"/>
    <a:srgbClr val="005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73169"/>
  </p:normalViewPr>
  <p:slideViewPr>
    <p:cSldViewPr snapToGrid="0" snapToObjects="1">
      <p:cViewPr varScale="1">
        <p:scale>
          <a:sx n="60" d="100"/>
          <a:sy n="60" d="100"/>
        </p:scale>
        <p:origin x="18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DEE38-D460-EE43-827D-F82E4D7F4F89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13AEF-C1BB-FF40-B2A1-C13D6F13A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1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aseline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13AEF-C1BB-FF40-B2A1-C13D6F13A0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3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13AEF-C1BB-FF40-B2A1-C13D6F13A0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9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13AEF-C1BB-FF40-B2A1-C13D6F13A0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3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9615"/>
            <a:ext cx="7772400" cy="2098928"/>
          </a:xfrm>
          <a:prstGeom prst="rect">
            <a:avLst/>
          </a:prstGeom>
        </p:spPr>
        <p:txBody>
          <a:bodyPr/>
          <a:lstStyle>
            <a:lvl1pPr algn="l">
              <a:defRPr sz="6100" b="1" i="0">
                <a:solidFill>
                  <a:srgbClr val="005E9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D3D6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7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B739D5-5A23-DF4C-8C61-BF0121497728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E8A33-6687-1A47-83AA-DDA93E1690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573759"/>
            <a:ext cx="7772400" cy="2098928"/>
          </a:xfrm>
          <a:prstGeom prst="rect">
            <a:avLst/>
          </a:prstGeom>
        </p:spPr>
        <p:txBody>
          <a:bodyPr/>
          <a:lstStyle>
            <a:lvl1pPr algn="l">
              <a:defRPr sz="61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65151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34B739D5-5A23-DF4C-8C61-BF0121497728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5184800"/>
            <a:ext cx="3566326" cy="17526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98"/>
              </a:lnSpc>
              <a:spcBef>
                <a:spcPts val="0"/>
              </a:spcBef>
              <a:buNone/>
              <a:defRPr sz="1800">
                <a:solidFill>
                  <a:srgbClr val="44B3C8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891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573759"/>
            <a:ext cx="7772400" cy="2098928"/>
          </a:xfrm>
          <a:prstGeom prst="rect">
            <a:avLst/>
          </a:prstGeom>
        </p:spPr>
        <p:txBody>
          <a:bodyPr/>
          <a:lstStyle>
            <a:lvl1pPr algn="l">
              <a:defRPr sz="61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65151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34B739D5-5A23-DF4C-8C61-BF0121497728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5184800"/>
            <a:ext cx="3566326" cy="17526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98"/>
              </a:lnSpc>
              <a:spcBef>
                <a:spcPts val="0"/>
              </a:spcBef>
              <a:buNone/>
              <a:defRPr sz="1800">
                <a:solidFill>
                  <a:srgbClr val="44B3C8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96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96" y="2246041"/>
            <a:ext cx="8455794" cy="34662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5E92"/>
              </a:buClr>
              <a:buFont typeface="Wingdings" charset="2"/>
              <a:buNone/>
              <a:defRPr sz="2000">
                <a:solidFill>
                  <a:srgbClr val="313332"/>
                </a:solidFill>
                <a:latin typeface="Helvetica"/>
                <a:cs typeface="Helvetica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rgbClr val="313332"/>
                </a:solidFill>
                <a:latin typeface="Helvetica"/>
                <a:cs typeface="Helvetica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rgbClr val="313332"/>
                </a:solidFill>
                <a:latin typeface="Helvetica"/>
                <a:cs typeface="Helvetica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rgbClr val="313332"/>
                </a:solidFill>
                <a:latin typeface="Helvetica"/>
                <a:cs typeface="Helvetica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rgbClr val="313332"/>
                </a:solidFill>
                <a:latin typeface="Helvetica"/>
                <a:cs typeface="Helvetica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7" y="262523"/>
            <a:ext cx="8301791" cy="998242"/>
          </a:xfrm>
          <a:prstGeom prst="rect">
            <a:avLst/>
          </a:prstGeom>
        </p:spPr>
        <p:txBody>
          <a:bodyPr/>
          <a:lstStyle>
            <a:lvl1pPr algn="l">
              <a:defRPr sz="4600">
                <a:solidFill>
                  <a:srgbClr val="005E92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32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0E8A54-01C1-7B4B-9B00-1AAFD28D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66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18421"/>
            <a:ext cx="6753523" cy="1498643"/>
          </a:xfrm>
          <a:prstGeom prst="rect">
            <a:avLst/>
          </a:prstGeom>
        </p:spPr>
        <p:txBody>
          <a:bodyPr/>
          <a:lstStyle>
            <a:lvl1pPr algn="l">
              <a:defRPr sz="4600">
                <a:solidFill>
                  <a:srgbClr val="005E92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2659927"/>
            <a:ext cx="6753523" cy="346623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rgbClr val="005E92"/>
              </a:buClr>
              <a:buFont typeface="Wingdings" charset="2"/>
              <a:buChar char="§"/>
              <a:defRPr sz="2000">
                <a:solidFill>
                  <a:srgbClr val="313332"/>
                </a:solidFill>
                <a:latin typeface="Helvetica"/>
                <a:cs typeface="Helvetica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313332"/>
                </a:solidFill>
                <a:latin typeface="Helvetica"/>
                <a:cs typeface="Helvetica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rgbClr val="313332"/>
                </a:solidFill>
                <a:latin typeface="Helvetica"/>
                <a:cs typeface="Helvetica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400">
                <a:solidFill>
                  <a:srgbClr val="313332"/>
                </a:solidFill>
                <a:latin typeface="Helvetica"/>
                <a:cs typeface="Helvetica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200">
                <a:solidFill>
                  <a:srgbClr val="31333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7199" y="2020165"/>
            <a:ext cx="675352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solidFill>
                  <a:srgbClr val="31333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2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18421"/>
            <a:ext cx="6753523" cy="1498643"/>
          </a:xfrm>
          <a:prstGeom prst="rect">
            <a:avLst/>
          </a:prstGeom>
        </p:spPr>
        <p:txBody>
          <a:bodyPr/>
          <a:lstStyle>
            <a:lvl1pPr algn="l">
              <a:defRPr sz="4600">
                <a:solidFill>
                  <a:srgbClr val="005E92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659927"/>
            <a:ext cx="6753523" cy="346623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rgbClr val="005E92"/>
              </a:buClr>
              <a:buFont typeface="Wingdings" charset="2"/>
              <a:buChar char="§"/>
              <a:defRPr sz="2000">
                <a:solidFill>
                  <a:srgbClr val="313332"/>
                </a:solidFill>
                <a:latin typeface="Helvetica"/>
                <a:cs typeface="Helvetica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313332"/>
                </a:solidFill>
                <a:latin typeface="Helvetica"/>
                <a:cs typeface="Helvetica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rgbClr val="313332"/>
                </a:solidFill>
                <a:latin typeface="Helvetica"/>
                <a:cs typeface="Helvetica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400">
                <a:solidFill>
                  <a:srgbClr val="313332"/>
                </a:solidFill>
                <a:latin typeface="Helvetica"/>
                <a:cs typeface="Helvetica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200">
                <a:solidFill>
                  <a:srgbClr val="31333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7199" y="2020165"/>
            <a:ext cx="675352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solidFill>
                  <a:srgbClr val="31333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93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D3D6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4116" y="366983"/>
            <a:ext cx="4215768" cy="8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133946" y="133946"/>
            <a:ext cx="8876109" cy="6590109"/>
          </a:xfrm>
          <a:prstGeom prst="rect">
            <a:avLst/>
          </a:prstGeom>
          <a:solidFill>
            <a:srgbClr val="00304B"/>
          </a:solidFill>
          <a:ln w="12700">
            <a:solidFill>
              <a:srgbClr val="00304B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216" y="909712"/>
            <a:ext cx="4227186" cy="82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7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04B"/>
          </a:solidFill>
          <a:ln w="12700">
            <a:solidFill>
              <a:srgbClr val="00304B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174129" y="174129"/>
            <a:ext cx="8795742" cy="6509742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405185" y="0"/>
            <a:ext cx="4517305" cy="1395264"/>
          </a:xfrm>
          <a:prstGeom prst="rect">
            <a:avLst/>
          </a:prstGeom>
          <a:solidFill>
            <a:srgbClr val="004C6D"/>
          </a:solidFill>
          <a:ln w="12700">
            <a:solidFill>
              <a:srgbClr val="004C6D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13" name="Picture 4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1469"/>
            <a:ext cx="3920133" cy="76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4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6188273"/>
            <a:ext cx="9144000" cy="669727"/>
          </a:xfrm>
          <a:prstGeom prst="rect">
            <a:avLst/>
          </a:prstGeom>
          <a:solidFill>
            <a:srgbClr val="005E92"/>
          </a:solidFill>
          <a:ln w="12700">
            <a:solidFill>
              <a:srgbClr val="005E92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8" name="Line 39"/>
          <p:cNvSpPr>
            <a:spLocks noChangeShapeType="1"/>
          </p:cNvSpPr>
          <p:nvPr userDrawn="1"/>
        </p:nvSpPr>
        <p:spPr bwMode="auto">
          <a:xfrm flipH="1" flipV="1">
            <a:off x="508071" y="1110279"/>
            <a:ext cx="8069089" cy="0"/>
          </a:xfrm>
          <a:prstGeom prst="line">
            <a:avLst/>
          </a:prstGeom>
          <a:noFill/>
          <a:ln w="25400">
            <a:solidFill>
              <a:srgbClr val="D3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9" name="Picture 4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59" y="6352355"/>
            <a:ext cx="1755800" cy="34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DOT-The-Wordmark-White">
            <a:extLst>
              <a:ext uri="{FF2B5EF4-FFF2-40B4-BE49-F238E27FC236}">
                <a16:creationId xmlns="" xmlns:a16="http://schemas.microsoft.com/office/drawing/2014/main" id="{488A2FA9-0020-6B4E-8285-2BA616977A07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t="1978" r="1555" b="4963"/>
          <a:stretch/>
        </p:blipFill>
        <p:spPr bwMode="auto">
          <a:xfrm>
            <a:off x="156477" y="6180455"/>
            <a:ext cx="2786380" cy="67754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15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1"/>
          <p:cNvSpPr>
            <a:spLocks noChangeShapeType="1"/>
          </p:cNvSpPr>
          <p:nvPr userDrawn="1"/>
        </p:nvSpPr>
        <p:spPr bwMode="auto">
          <a:xfrm flipH="1" flipV="1">
            <a:off x="241102" y="6141393"/>
            <a:ext cx="8661797" cy="0"/>
          </a:xfrm>
          <a:prstGeom prst="line">
            <a:avLst/>
          </a:prstGeom>
          <a:noFill/>
          <a:ln w="0">
            <a:solidFill>
              <a:srgbClr val="3133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850" y="6294314"/>
            <a:ext cx="1675050" cy="3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8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74129" y="174129"/>
            <a:ext cx="8795742" cy="6509742"/>
          </a:xfrm>
          <a:prstGeom prst="rect">
            <a:avLst/>
          </a:prstGeom>
          <a:noFill/>
          <a:ln w="25400">
            <a:solidFill>
              <a:srgbClr val="E2E4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6825631" y="6240736"/>
            <a:ext cx="1996901" cy="617264"/>
          </a:xfrm>
          <a:prstGeom prst="rect">
            <a:avLst/>
          </a:prstGeom>
          <a:solidFill>
            <a:srgbClr val="004C6D"/>
          </a:solidFill>
          <a:ln w="12700">
            <a:solidFill>
              <a:srgbClr val="004C6D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11" name="Picture 4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97" y="6375797"/>
            <a:ext cx="1755800" cy="34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7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erka.Flynn@dot.ohio.gov" TargetMode="External"/><Relationship Id="rId3" Type="http://schemas.openxmlformats.org/officeDocument/2006/relationships/image" Target="../media/image3.emf"/><Relationship Id="rId7" Type="http://schemas.openxmlformats.org/officeDocument/2006/relationships/hyperlink" Target="mailto:construct@cscc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house1@cscc.edu" TargetMode="External"/><Relationship Id="rId5" Type="http://schemas.openxmlformats.org/officeDocument/2006/relationships/hyperlink" Target="mailto:jlink@cscc.edu" TargetMode="External"/><Relationship Id="rId4" Type="http://schemas.openxmlformats.org/officeDocument/2006/relationships/hyperlink" Target="http://www.cscc.edu/CIWP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127" y="1347538"/>
            <a:ext cx="8568647" cy="1876926"/>
          </a:xfrm>
        </p:spPr>
        <p:txBody>
          <a:bodyPr/>
          <a:lstStyle/>
          <a:p>
            <a:pPr algn="ctr"/>
            <a:r>
              <a:rPr lang="en-US" sz="4000" dirty="0">
                <a:latin typeface="Cambria" panose="02040503050406030204" pitchFamily="18" charset="0"/>
              </a:rPr>
              <a:t>The ODOT – Columbus State Construction Inspection Workforce Program (CIWP)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347538" y="4656219"/>
            <a:ext cx="6448926" cy="1515981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3200" dirty="0" smtClean="0">
              <a:latin typeface="Cambria" panose="02040503050406030204" pitchFamily="18" charset="0"/>
            </a:endParaRPr>
          </a:p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November 2018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19883" y="3320716"/>
            <a:ext cx="6873411" cy="127534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Formal Education, Certification &amp; Internship</a:t>
            </a:r>
            <a:endParaRPr lang="en-US" sz="36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1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/>
          <p:cNvSpPr>
            <a:spLocks noChangeArrowheads="1"/>
          </p:cNvSpPr>
          <p:nvPr/>
        </p:nvSpPr>
        <p:spPr bwMode="auto">
          <a:xfrm>
            <a:off x="0" y="6188273"/>
            <a:ext cx="9144000" cy="669727"/>
          </a:xfrm>
          <a:prstGeom prst="rect">
            <a:avLst/>
          </a:prstGeom>
          <a:solidFill>
            <a:srgbClr val="005E92"/>
          </a:solidFill>
          <a:ln w="12700">
            <a:solidFill>
              <a:srgbClr val="005E92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5122" name="Line 39"/>
          <p:cNvSpPr>
            <a:spLocks noChangeShapeType="1"/>
          </p:cNvSpPr>
          <p:nvPr/>
        </p:nvSpPr>
        <p:spPr bwMode="auto">
          <a:xfrm flipH="1" flipV="1">
            <a:off x="535781" y="1927697"/>
            <a:ext cx="8069089" cy="0"/>
          </a:xfrm>
          <a:prstGeom prst="line">
            <a:avLst/>
          </a:prstGeom>
          <a:noFill/>
          <a:ln w="25400">
            <a:solidFill>
              <a:srgbClr val="D3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512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84" y="6281847"/>
            <a:ext cx="2424702" cy="4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18421"/>
            <a:ext cx="8147670" cy="1498643"/>
          </a:xfrm>
        </p:spPr>
        <p:txBody>
          <a:bodyPr/>
          <a:lstStyle/>
          <a:p>
            <a:pPr algn="ctr"/>
            <a:r>
              <a:rPr lang="en-US" sz="4000" dirty="0">
                <a:latin typeface="Cambria" panose="02040503050406030204" pitchFamily="18" charset="0"/>
              </a:rPr>
              <a:t>What is the Construction Inspection Workforce Program (CIWP)?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53960" y="2021273"/>
            <a:ext cx="8632729" cy="41035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600" b="0" dirty="0">
                <a:latin typeface="Cambria" panose="02040503050406030204" pitchFamily="18" charset="0"/>
              </a:rPr>
              <a:t>A joint effort of Columbus State, ODOT &amp; ACEC Ohio to create a workforce of job-ready entry level consultant construction inspectors </a:t>
            </a:r>
            <a:r>
              <a:rPr lang="mr-IN" sz="3600" b="0" dirty="0">
                <a:latin typeface="Cambria" panose="02040503050406030204" pitchFamily="18" charset="0"/>
              </a:rPr>
              <a:t>–</a:t>
            </a:r>
            <a:r>
              <a:rPr lang="en-US" sz="3600" b="0" dirty="0">
                <a:latin typeface="Cambria" panose="02040503050406030204" pitchFamily="18" charset="0"/>
              </a:rPr>
              <a:t> the next generation of highway &amp; bridge construction inspectors</a:t>
            </a: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C3AA362-616C-0C48-9506-0AD7615FE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493" y="4950043"/>
            <a:ext cx="3269377" cy="1045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663AF0A-9EE0-484D-8C1A-7D73099B0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06046"/>
            <a:ext cx="4514249" cy="8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/>
          <p:cNvSpPr>
            <a:spLocks noChangeArrowheads="1"/>
          </p:cNvSpPr>
          <p:nvPr/>
        </p:nvSpPr>
        <p:spPr bwMode="auto">
          <a:xfrm>
            <a:off x="0" y="6188273"/>
            <a:ext cx="9144000" cy="669727"/>
          </a:xfrm>
          <a:prstGeom prst="rect">
            <a:avLst/>
          </a:prstGeom>
          <a:solidFill>
            <a:srgbClr val="005E92"/>
          </a:solidFill>
          <a:ln w="12700">
            <a:solidFill>
              <a:srgbClr val="005E92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5122" name="Line 39"/>
          <p:cNvSpPr>
            <a:spLocks noChangeShapeType="1"/>
          </p:cNvSpPr>
          <p:nvPr/>
        </p:nvSpPr>
        <p:spPr bwMode="auto">
          <a:xfrm flipH="1">
            <a:off x="457199" y="1483743"/>
            <a:ext cx="8147669" cy="17253"/>
          </a:xfrm>
          <a:prstGeom prst="line">
            <a:avLst/>
          </a:prstGeom>
          <a:noFill/>
          <a:ln w="25400">
            <a:solidFill>
              <a:srgbClr val="D3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512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84" y="6281847"/>
            <a:ext cx="2424702" cy="4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18421"/>
            <a:ext cx="8147670" cy="1245992"/>
          </a:xfrm>
        </p:spPr>
        <p:txBody>
          <a:bodyPr/>
          <a:lstStyle/>
          <a:p>
            <a:pPr algn="ctr"/>
            <a:r>
              <a:rPr lang="en-US" sz="4800" dirty="0"/>
              <a:t>ODOT - Columbus State CIWP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53960" y="1915064"/>
            <a:ext cx="8632729" cy="43794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b="1" dirty="0">
                <a:latin typeface="Cambria" panose="02040503050406030204" pitchFamily="18" charset="0"/>
              </a:rPr>
              <a:t>Education 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</a:rPr>
              <a:t>36 Credit Hours of Applied Civil Engineering, Construction Management and Surveying Courses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b="1" dirty="0">
                <a:latin typeface="Cambria" panose="02040503050406030204" pitchFamily="18" charset="0"/>
              </a:rPr>
              <a:t>Certification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</a:rPr>
              <a:t>National Institute for Certification in Engineering Technologies (NICET) Levels I&amp;II Highway Inspection &amp; ODOT Required Certifications of ACI Level I, Ohio Asphalt, Ohio Aggregate and Work Zone Safety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b="1" dirty="0">
                <a:latin typeface="Cambria" panose="02040503050406030204" pitchFamily="18" charset="0"/>
              </a:rPr>
              <a:t>Internship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</a:rPr>
              <a:t>Formal 12-month paid internship working for an ODOT qualified engineering consultant on ODOT-related projects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627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/>
          <p:cNvSpPr>
            <a:spLocks noChangeArrowheads="1"/>
          </p:cNvSpPr>
          <p:nvPr/>
        </p:nvSpPr>
        <p:spPr bwMode="auto">
          <a:xfrm>
            <a:off x="0" y="6188273"/>
            <a:ext cx="9144000" cy="669727"/>
          </a:xfrm>
          <a:prstGeom prst="rect">
            <a:avLst/>
          </a:prstGeom>
          <a:solidFill>
            <a:srgbClr val="005E92"/>
          </a:solidFill>
          <a:ln w="12700">
            <a:solidFill>
              <a:srgbClr val="005E92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5122" name="Line 39"/>
          <p:cNvSpPr>
            <a:spLocks noChangeShapeType="1"/>
          </p:cNvSpPr>
          <p:nvPr/>
        </p:nvSpPr>
        <p:spPr bwMode="auto">
          <a:xfrm flipH="1">
            <a:off x="457199" y="1535503"/>
            <a:ext cx="8147669" cy="0"/>
          </a:xfrm>
          <a:prstGeom prst="line">
            <a:avLst/>
          </a:prstGeom>
          <a:noFill/>
          <a:ln w="25400">
            <a:solidFill>
              <a:srgbClr val="D3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512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84" y="6281847"/>
            <a:ext cx="2424702" cy="4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18421"/>
            <a:ext cx="8147670" cy="1245992"/>
          </a:xfrm>
        </p:spPr>
        <p:txBody>
          <a:bodyPr/>
          <a:lstStyle/>
          <a:p>
            <a:pPr algn="ctr"/>
            <a:r>
              <a:rPr lang="en-US" sz="5400" dirty="0">
                <a:latin typeface="Cambria" panose="02040503050406030204" pitchFamily="18" charset="0"/>
              </a:rPr>
              <a:t>Why Now? Why the CIWP?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55635" y="1664413"/>
            <a:ext cx="8632729" cy="4244234"/>
          </a:xfrm>
          <a:prstGeom prst="rect">
            <a:avLst/>
          </a:prstGeom>
        </p:spPr>
        <p:txBody>
          <a:bodyPr/>
          <a:lstStyle/>
          <a:p>
            <a:r>
              <a:rPr lang="en-US" sz="2100" b="1" dirty="0">
                <a:latin typeface="Cambria" panose="02040503050406030204" pitchFamily="18" charset="0"/>
              </a:rPr>
              <a:t>Shortage of Qualified &amp; Experienced Inspectors </a:t>
            </a:r>
            <a:r>
              <a:rPr lang="en-US" sz="2100" dirty="0">
                <a:latin typeface="Cambria" panose="02040503050406030204" pitchFamily="18" charset="0"/>
              </a:rPr>
              <a:t>– </a:t>
            </a:r>
          </a:p>
          <a:p>
            <a:pPr marL="0" indent="0">
              <a:buNone/>
            </a:pPr>
            <a:r>
              <a:rPr lang="en-US" sz="2100" dirty="0">
                <a:latin typeface="Cambria" panose="02040503050406030204" pitchFamily="18" charset="0"/>
              </a:rPr>
              <a:t>      retiring Baby-Boomers, no real pipeline for new inspectors</a:t>
            </a:r>
          </a:p>
          <a:p>
            <a:r>
              <a:rPr lang="en-US" sz="2100" b="1" dirty="0">
                <a:latin typeface="Cambria" panose="02040503050406030204" pitchFamily="18" charset="0"/>
              </a:rPr>
              <a:t>Increased Complexity </a:t>
            </a:r>
            <a:r>
              <a:rPr lang="en-US" sz="2100" dirty="0">
                <a:latin typeface="Cambria" panose="02040503050406030204" pitchFamily="18" charset="0"/>
              </a:rPr>
              <a:t>of inspection due to technology requires more formal education, industry standard certifications &amp; formal internships</a:t>
            </a:r>
          </a:p>
          <a:p>
            <a:r>
              <a:rPr lang="en-US" sz="2100" b="1" dirty="0">
                <a:latin typeface="Cambria" panose="02040503050406030204" pitchFamily="18" charset="0"/>
              </a:rPr>
              <a:t>Formal industry supported programs that include formal education, certification &amp; internships lead to</a:t>
            </a:r>
          </a:p>
          <a:p>
            <a:pPr lvl="1"/>
            <a:r>
              <a:rPr lang="en-US" sz="1700" dirty="0">
                <a:latin typeface="Cambria" panose="02040503050406030204" pitchFamily="18" charset="0"/>
              </a:rPr>
              <a:t>Better careers, higher paying jobs, continuing opportunities – higher performing, more productive employees</a:t>
            </a:r>
          </a:p>
          <a:p>
            <a:pPr lvl="1"/>
            <a:r>
              <a:rPr lang="en-US" sz="1700" dirty="0">
                <a:latin typeface="Cambria" panose="02040503050406030204" pitchFamily="18" charset="0"/>
              </a:rPr>
              <a:t>Better use of taxpayers $$’s</a:t>
            </a:r>
            <a:endParaRPr lang="en-US" sz="2100" dirty="0">
              <a:latin typeface="Cambria" panose="02040503050406030204" pitchFamily="18" charset="0"/>
            </a:endParaRPr>
          </a:p>
          <a:p>
            <a:r>
              <a:rPr lang="en-US" sz="2100" b="1" dirty="0">
                <a:latin typeface="Cambria" panose="02040503050406030204" pitchFamily="18" charset="0"/>
              </a:rPr>
              <a:t>Large and numerous highway &amp; bridge projects </a:t>
            </a:r>
            <a:r>
              <a:rPr lang="en-US" sz="2100" dirty="0">
                <a:latin typeface="Cambria" panose="02040503050406030204" pitchFamily="18" charset="0"/>
              </a:rPr>
              <a:t>in Ohio (and surrounding states) due to aging 1960’s infrastructure - all coming due for replacement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291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/>
          <p:cNvSpPr>
            <a:spLocks noChangeArrowheads="1"/>
          </p:cNvSpPr>
          <p:nvPr/>
        </p:nvSpPr>
        <p:spPr bwMode="auto">
          <a:xfrm>
            <a:off x="0" y="6188273"/>
            <a:ext cx="9144000" cy="669727"/>
          </a:xfrm>
          <a:prstGeom prst="rect">
            <a:avLst/>
          </a:prstGeom>
          <a:solidFill>
            <a:srgbClr val="005E92"/>
          </a:solidFill>
          <a:ln w="12700">
            <a:solidFill>
              <a:srgbClr val="005E92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5122" name="Line 39"/>
          <p:cNvSpPr>
            <a:spLocks noChangeShapeType="1"/>
          </p:cNvSpPr>
          <p:nvPr/>
        </p:nvSpPr>
        <p:spPr bwMode="auto">
          <a:xfrm flipH="1">
            <a:off x="457199" y="1000664"/>
            <a:ext cx="7979435" cy="1"/>
          </a:xfrm>
          <a:prstGeom prst="line">
            <a:avLst/>
          </a:prstGeom>
          <a:noFill/>
          <a:ln w="25400">
            <a:solidFill>
              <a:srgbClr val="D3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512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67" y="6281847"/>
            <a:ext cx="2424702" cy="4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120771"/>
            <a:ext cx="8224463" cy="879893"/>
          </a:xfrm>
        </p:spPr>
        <p:txBody>
          <a:bodyPr/>
          <a:lstStyle/>
          <a:p>
            <a:pPr algn="ctr"/>
            <a:r>
              <a:rPr lang="en-US" sz="5400" dirty="0"/>
              <a:t>Goals &amp; Deliverables</a:t>
            </a:r>
            <a:endParaRPr lang="en-US" sz="54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53065" y="1157718"/>
            <a:ext cx="8632729" cy="5124129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Started May 17, 2018 – Goal of 1</a:t>
            </a:r>
            <a:r>
              <a:rPr lang="en-US" sz="1800" baseline="30000" dirty="0">
                <a:latin typeface="Cambria" panose="02040503050406030204" pitchFamily="18" charset="0"/>
              </a:rPr>
              <a:t>st</a:t>
            </a:r>
            <a:r>
              <a:rPr lang="en-US" sz="1800" dirty="0">
                <a:latin typeface="Cambria" panose="02040503050406030204" pitchFamily="18" charset="0"/>
              </a:rPr>
              <a:t> CIWP “Graduates” Prequalified as ODOT Consultant Construction Inspectors – Late 2020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Curriculum Supportive of Becoming Certified w/NICET Levels I&amp;II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Education Credit Towards NICET Levels I&amp;II Experience Requirements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CSCC as “One Stop Shop” for Students (and Employers)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Formal Education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NICET Certification Testing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Curriculum &amp; Certifications for ACI Level I, Ohio Aggregate Level I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Curriculum &amp; Testing for Flexible Pavement and Work Zone Safety Tests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Internship Opportunities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Outreach Plan to Existing Students and Career Technical High Schools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Agreement w/ODOT and ACEC Ohio for Internships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Program Tri-Fold Brochure &amp; Weblink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Benchmarking w/State DOT’s, Community Colleges &amp; Industry Advisory Group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</a:rPr>
              <a:t>Program Operations Manual/Guidebook</a:t>
            </a:r>
          </a:p>
        </p:txBody>
      </p:sp>
    </p:spTree>
    <p:extLst>
      <p:ext uri="{BB962C8B-B14F-4D97-AF65-F5344CB8AC3E}">
        <p14:creationId xmlns:p14="http://schemas.microsoft.com/office/powerpoint/2010/main" val="20455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/>
          <p:cNvSpPr>
            <a:spLocks noChangeArrowheads="1"/>
          </p:cNvSpPr>
          <p:nvPr/>
        </p:nvSpPr>
        <p:spPr bwMode="auto">
          <a:xfrm>
            <a:off x="0" y="6188273"/>
            <a:ext cx="9144000" cy="669727"/>
          </a:xfrm>
          <a:prstGeom prst="rect">
            <a:avLst/>
          </a:prstGeom>
          <a:solidFill>
            <a:srgbClr val="005E92"/>
          </a:solidFill>
          <a:ln w="12700">
            <a:solidFill>
              <a:srgbClr val="005E92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5122" name="Line 39"/>
          <p:cNvSpPr>
            <a:spLocks noChangeShapeType="1"/>
          </p:cNvSpPr>
          <p:nvPr/>
        </p:nvSpPr>
        <p:spPr bwMode="auto">
          <a:xfrm flipH="1" flipV="1">
            <a:off x="535781" y="1927697"/>
            <a:ext cx="8069089" cy="0"/>
          </a:xfrm>
          <a:prstGeom prst="line">
            <a:avLst/>
          </a:prstGeom>
          <a:noFill/>
          <a:ln w="25400">
            <a:solidFill>
              <a:srgbClr val="D3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512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79" y="6281847"/>
            <a:ext cx="2424702" cy="4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359596"/>
            <a:ext cx="8224463" cy="1304817"/>
          </a:xfrm>
        </p:spPr>
        <p:txBody>
          <a:bodyPr/>
          <a:lstStyle/>
          <a:p>
            <a:pPr algn="ctr"/>
            <a:r>
              <a:rPr lang="en-US" sz="4400" dirty="0"/>
              <a:t>ODOT - Columbus State CIWP</a:t>
            </a:r>
            <a:br>
              <a:rPr lang="en-US" sz="4400" dirty="0"/>
            </a:br>
            <a:r>
              <a:rPr lang="en-US" sz="4400" dirty="0"/>
              <a:t>Career Pathway Next Steps</a:t>
            </a:r>
            <a:endParaRPr lang="en-US" sz="54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53960" y="2280863"/>
            <a:ext cx="8632729" cy="3843929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Educational Path Starting with CIWP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>
                <a:latin typeface="Cambria" panose="02040503050406030204" pitchFamily="18" charset="0"/>
              </a:rPr>
              <a:t>Associates of Applied Science in Civil Engineering Technology (AAS CET)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>
                <a:latin typeface="Cambria" panose="02040503050406030204" pitchFamily="18" charset="0"/>
              </a:rPr>
              <a:t>Associate of Applied Science in Surveying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Cambria" panose="02040503050406030204" pitchFamily="18" charset="0"/>
              </a:rPr>
              <a:t>Associate in Applied Science in Construction Management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>
                <a:latin typeface="Cambria" panose="02040503050406030204" pitchFamily="18" charset="0"/>
              </a:rPr>
              <a:t>AAS CET &gt; Bachelor of Science in Civil Engineering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>
                <a:latin typeface="Cambria" panose="02040503050406030204" pitchFamily="18" charset="0"/>
              </a:rPr>
              <a:t>(Ohio University)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="" xmlns:a16="http://schemas.microsoft.com/office/drawing/2014/main" id="{A3261C5F-C1B1-BF4F-AA0B-321C4D93D6AF}"/>
              </a:ext>
            </a:extLst>
          </p:cNvPr>
          <p:cNvSpPr/>
          <p:nvPr/>
        </p:nvSpPr>
        <p:spPr>
          <a:xfrm>
            <a:off x="4340830" y="2792070"/>
            <a:ext cx="4572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="" xmlns:a16="http://schemas.microsoft.com/office/drawing/2014/main" id="{D347F29E-7908-FC4C-95B9-EC0A29CA6927}"/>
              </a:ext>
            </a:extLst>
          </p:cNvPr>
          <p:cNvSpPr/>
          <p:nvPr/>
        </p:nvSpPr>
        <p:spPr>
          <a:xfrm>
            <a:off x="4340830" y="4651692"/>
            <a:ext cx="4572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5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/>
          <p:cNvSpPr>
            <a:spLocks noChangeArrowheads="1"/>
          </p:cNvSpPr>
          <p:nvPr/>
        </p:nvSpPr>
        <p:spPr bwMode="auto">
          <a:xfrm>
            <a:off x="0" y="6188273"/>
            <a:ext cx="9144000" cy="669727"/>
          </a:xfrm>
          <a:prstGeom prst="rect">
            <a:avLst/>
          </a:prstGeom>
          <a:solidFill>
            <a:srgbClr val="005E92"/>
          </a:solidFill>
          <a:ln w="12700">
            <a:solidFill>
              <a:srgbClr val="005E92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5122" name="Line 39"/>
          <p:cNvSpPr>
            <a:spLocks noChangeShapeType="1"/>
          </p:cNvSpPr>
          <p:nvPr/>
        </p:nvSpPr>
        <p:spPr bwMode="auto">
          <a:xfrm flipH="1">
            <a:off x="457199" y="1585045"/>
            <a:ext cx="8224462" cy="0"/>
          </a:xfrm>
          <a:prstGeom prst="line">
            <a:avLst/>
          </a:prstGeom>
          <a:noFill/>
          <a:ln w="25400">
            <a:solidFill>
              <a:srgbClr val="D3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512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09" y="6281847"/>
            <a:ext cx="2424702" cy="4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246581"/>
            <a:ext cx="8224463" cy="1244890"/>
          </a:xfrm>
        </p:spPr>
        <p:txBody>
          <a:bodyPr/>
          <a:lstStyle/>
          <a:p>
            <a:pPr algn="ctr"/>
            <a:r>
              <a:rPr lang="en-US" sz="4000" dirty="0"/>
              <a:t>ODOT - Columbus State CIWP</a:t>
            </a:r>
            <a:br>
              <a:rPr lang="en-US" sz="4000" dirty="0"/>
            </a:br>
            <a:r>
              <a:rPr lang="en-US" sz="4000" dirty="0"/>
              <a:t>Career Pathway Next Steps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50495" y="1678620"/>
            <a:ext cx="8632729" cy="4416078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latin typeface="Cambria" panose="02040503050406030204" pitchFamily="18" charset="0"/>
              </a:rPr>
              <a:t>Certification &amp; Licensure Paths Starting with CIWP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100" dirty="0">
              <a:latin typeface="Cambria" panose="020405030504060302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100" dirty="0">
                <a:latin typeface="Cambria" panose="02040503050406030204" pitchFamily="18" charset="0"/>
              </a:rPr>
              <a:t>ODOT Prequalified Inspectors + Additional Certifications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100" dirty="0">
                <a:latin typeface="Cambria" panose="02040503050406030204" pitchFamily="18" charset="0"/>
              </a:rPr>
              <a:t>- Project Structure Inspector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100" dirty="0">
                <a:latin typeface="Cambria" panose="02040503050406030204" pitchFamily="18" charset="0"/>
              </a:rPr>
              <a:t>- Coatings Inspector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100" dirty="0">
                <a:latin typeface="Cambria" panose="02040503050406030204" pitchFamily="18" charset="0"/>
              </a:rPr>
              <a:t>- Traffic Signal and Lighting Inspector</a:t>
            </a:r>
          </a:p>
          <a:p>
            <a:pPr lvl="0" algn="ctr">
              <a:spcBef>
                <a:spcPts val="0"/>
              </a:spcBef>
              <a:buFontTx/>
              <a:buChar char="-"/>
            </a:pPr>
            <a:r>
              <a:rPr lang="en-US" sz="2100" dirty="0">
                <a:latin typeface="Cambria" panose="02040503050406030204" pitchFamily="18" charset="0"/>
              </a:rPr>
              <a:t>Soils and Aggregate Inspector</a:t>
            </a:r>
          </a:p>
          <a:p>
            <a:pPr lvl="0" algn="ctr">
              <a:spcBef>
                <a:spcPts val="0"/>
              </a:spcBef>
              <a:buFontTx/>
              <a:buChar char="-"/>
            </a:pPr>
            <a:r>
              <a:rPr lang="en-US" sz="2100" dirty="0">
                <a:latin typeface="Cambria" panose="02040503050406030204" pitchFamily="18" charset="0"/>
              </a:rPr>
              <a:t>NICET Levels III &amp; IV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2100" dirty="0">
              <a:latin typeface="Cambria" panose="020405030504060302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100" dirty="0">
                <a:latin typeface="Cambria" panose="02040503050406030204" pitchFamily="18" charset="0"/>
              </a:rPr>
              <a:t>BS in Civil Engineering (Ohio University)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100" dirty="0">
                <a:latin typeface="Cambria" panose="02040503050406030204" pitchFamily="18" charset="0"/>
              </a:rPr>
              <a:t>+ Experience and Testing = Licensed Professional Engineer (PE)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2100" dirty="0">
              <a:latin typeface="Cambria" panose="020405030504060302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100" dirty="0">
                <a:latin typeface="Cambria" panose="02040503050406030204" pitchFamily="18" charset="0"/>
              </a:rPr>
              <a:t>Construction Engineer/PM – Contractor &amp; Inspectors Work for You</a:t>
            </a:r>
            <a:r>
              <a:rPr lang="mr-IN" sz="2100" dirty="0">
                <a:latin typeface="Cambria" panose="02040503050406030204" pitchFamily="18" charset="0"/>
              </a:rPr>
              <a:t>…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="" xmlns:a16="http://schemas.microsoft.com/office/drawing/2014/main" id="{A3261C5F-C1B1-BF4F-AA0B-321C4D93D6AF}"/>
              </a:ext>
            </a:extLst>
          </p:cNvPr>
          <p:cNvSpPr/>
          <p:nvPr/>
        </p:nvSpPr>
        <p:spPr>
          <a:xfrm>
            <a:off x="4338260" y="2053087"/>
            <a:ext cx="457200" cy="3450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="" xmlns:a16="http://schemas.microsoft.com/office/drawing/2014/main" id="{D347F29E-7908-FC4C-95B9-EC0A29CA6927}"/>
              </a:ext>
            </a:extLst>
          </p:cNvPr>
          <p:cNvSpPr/>
          <p:nvPr/>
        </p:nvSpPr>
        <p:spPr>
          <a:xfrm>
            <a:off x="4338260" y="5288690"/>
            <a:ext cx="4572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4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/>
          <p:cNvSpPr>
            <a:spLocks noChangeArrowheads="1"/>
          </p:cNvSpPr>
          <p:nvPr/>
        </p:nvSpPr>
        <p:spPr bwMode="auto">
          <a:xfrm>
            <a:off x="0" y="6188273"/>
            <a:ext cx="9144000" cy="669727"/>
          </a:xfrm>
          <a:prstGeom prst="rect">
            <a:avLst/>
          </a:prstGeom>
          <a:solidFill>
            <a:srgbClr val="005E92"/>
          </a:solidFill>
          <a:ln w="12700">
            <a:solidFill>
              <a:srgbClr val="005E92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5122" name="Line 39"/>
          <p:cNvSpPr>
            <a:spLocks noChangeShapeType="1"/>
          </p:cNvSpPr>
          <p:nvPr/>
        </p:nvSpPr>
        <p:spPr bwMode="auto">
          <a:xfrm flipH="1">
            <a:off x="253959" y="1104181"/>
            <a:ext cx="8286190" cy="34506"/>
          </a:xfrm>
          <a:prstGeom prst="line">
            <a:avLst/>
          </a:prstGeom>
          <a:noFill/>
          <a:ln w="25400">
            <a:solidFill>
              <a:srgbClr val="D3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512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79" y="6281847"/>
            <a:ext cx="2424702" cy="4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241540"/>
            <a:ext cx="8224463" cy="1422873"/>
          </a:xfrm>
        </p:spPr>
        <p:txBody>
          <a:bodyPr/>
          <a:lstStyle/>
          <a:p>
            <a:r>
              <a:rPr lang="en-US" sz="5400" dirty="0"/>
              <a:t>Find Out More</a:t>
            </a:r>
            <a:endParaRPr lang="en-US" sz="54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53960" y="1431985"/>
            <a:ext cx="8632729" cy="469280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</a:rPr>
              <a:t>Questions/Answers?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Cambria" panose="02040503050406030204" pitchFamily="18" charset="0"/>
                <a:hlinkClick r:id="rId4"/>
              </a:rPr>
              <a:t>www.cscc.edu/CIWP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mbria" panose="02040503050406030204" pitchFamily="18" charset="0"/>
              </a:rPr>
              <a:t>Columbus State </a:t>
            </a:r>
            <a:r>
              <a:rPr lang="en-US" sz="2800" b="1" dirty="0" smtClean="0">
                <a:latin typeface="Cambria" panose="02040503050406030204" pitchFamily="18" charset="0"/>
              </a:rPr>
              <a:t>Contacts: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     Jon </a:t>
            </a:r>
            <a:r>
              <a:rPr lang="en-US" sz="2800" dirty="0">
                <a:latin typeface="Cambria" panose="02040503050406030204" pitchFamily="18" charset="0"/>
              </a:rPr>
              <a:t>Link • </a:t>
            </a:r>
            <a:r>
              <a:rPr lang="en-US" sz="2800" u="sng" dirty="0">
                <a:latin typeface="Cambria" panose="02040503050406030204" pitchFamily="18" charset="0"/>
                <a:hlinkClick r:id="rId5"/>
              </a:rPr>
              <a:t>jlink@cscc.</a:t>
            </a:r>
            <a:r>
              <a:rPr lang="en-US" sz="2800" dirty="0">
                <a:latin typeface="Cambria" panose="02040503050406030204" pitchFamily="18" charset="0"/>
                <a:hlinkClick r:id="rId5"/>
              </a:rPr>
              <a:t>edu</a:t>
            </a:r>
            <a:r>
              <a:rPr lang="en-US" sz="2800" dirty="0">
                <a:latin typeface="Cambria" panose="02040503050406030204" pitchFamily="18" charset="0"/>
              </a:rPr>
              <a:t> • </a:t>
            </a:r>
            <a:r>
              <a:rPr lang="en-US" sz="2800" dirty="0" smtClean="0">
                <a:latin typeface="Cambria" panose="02040503050406030204" pitchFamily="18" charset="0"/>
              </a:rPr>
              <a:t>614-287-5034</a:t>
            </a:r>
          </a:p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</a:rPr>
              <a:t>    Doug </a:t>
            </a:r>
            <a:r>
              <a:rPr lang="en-US" sz="2800" dirty="0">
                <a:latin typeface="Cambria" panose="02040503050406030204" pitchFamily="18" charset="0"/>
              </a:rPr>
              <a:t>House • </a:t>
            </a:r>
            <a:r>
              <a:rPr lang="en-US" sz="2800" u="sng" dirty="0">
                <a:latin typeface="Cambria" panose="02040503050406030204" pitchFamily="18" charset="0"/>
                <a:hlinkClick r:id="rId6"/>
              </a:rPr>
              <a:t>dhouse1@cscc.</a:t>
            </a:r>
            <a:r>
              <a:rPr lang="en-US" sz="2800" dirty="0">
                <a:latin typeface="Cambria" panose="02040503050406030204" pitchFamily="18" charset="0"/>
                <a:hlinkClick r:id="rId6"/>
              </a:rPr>
              <a:t>edu</a:t>
            </a:r>
            <a:r>
              <a:rPr lang="en-US" sz="2800" dirty="0">
                <a:latin typeface="Cambria" panose="02040503050406030204" pitchFamily="18" charset="0"/>
              </a:rPr>
              <a:t> • </a:t>
            </a:r>
            <a:r>
              <a:rPr lang="en-US" sz="2800" dirty="0" smtClean="0">
                <a:latin typeface="Cambria" panose="02040503050406030204" pitchFamily="18" charset="0"/>
              </a:rPr>
              <a:t>614-287-2576</a:t>
            </a:r>
          </a:p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</a:rPr>
              <a:t>    E</a:t>
            </a:r>
            <a:r>
              <a:rPr lang="en-US" sz="2400" dirty="0" smtClean="0">
                <a:latin typeface="Cambria" panose="02040503050406030204" pitchFamily="18" charset="0"/>
              </a:rPr>
              <a:t>mail </a:t>
            </a:r>
            <a:r>
              <a:rPr lang="en-US" sz="2400" dirty="0">
                <a:latin typeface="Cambria" panose="02040503050406030204" pitchFamily="18" charset="0"/>
              </a:rPr>
              <a:t>questions to </a:t>
            </a:r>
            <a:r>
              <a:rPr lang="en-US" sz="2400" dirty="0">
                <a:latin typeface="Cambria" panose="02040503050406030204" pitchFamily="18" charset="0"/>
                <a:hlinkClick r:id="rId7"/>
              </a:rPr>
              <a:t>construct@cscc.edu</a:t>
            </a:r>
            <a:r>
              <a:rPr lang="en-US" sz="2400" dirty="0">
                <a:latin typeface="Cambria" panose="02040503050406030204" pitchFamily="18" charset="0"/>
              </a:rPr>
              <a:t> or call </a:t>
            </a:r>
            <a:r>
              <a:rPr lang="en-US" sz="2400" dirty="0" smtClean="0">
                <a:latin typeface="Cambria" panose="02040503050406030204" pitchFamily="18" charset="0"/>
              </a:rPr>
              <a:t>614-287-5949</a:t>
            </a:r>
            <a:r>
              <a:rPr lang="en-US" sz="2400" dirty="0">
                <a:latin typeface="Cambria" panose="02040503050406030204" pitchFamily="18" charset="0"/>
              </a:rPr>
              <a:t> </a:t>
            </a:r>
            <a:endParaRPr lang="en-US" sz="2800" u="sng" dirty="0">
              <a:latin typeface="Cambria" panose="02040503050406030204" pitchFamily="18" charset="0"/>
            </a:endParaRPr>
          </a:p>
          <a:p>
            <a:pPr marL="57150" indent="0">
              <a:buNone/>
            </a:pPr>
            <a:r>
              <a:rPr lang="en-US" sz="2800" b="1" dirty="0">
                <a:latin typeface="Cambria" panose="02040503050406030204" pitchFamily="18" charset="0"/>
              </a:rPr>
              <a:t>ODOT </a:t>
            </a:r>
            <a:r>
              <a:rPr lang="en-US" sz="2800" b="1" dirty="0" smtClean="0">
                <a:latin typeface="Cambria" panose="02040503050406030204" pitchFamily="18" charset="0"/>
              </a:rPr>
              <a:t>Contact: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5715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     </a:t>
            </a:r>
            <a:r>
              <a:rPr lang="en-US" sz="2800" dirty="0" err="1" smtClean="0">
                <a:latin typeface="Cambria" panose="02040503050406030204" pitchFamily="18" charset="0"/>
              </a:rPr>
              <a:t>Merka</a:t>
            </a:r>
            <a:r>
              <a:rPr lang="en-US" sz="2800" dirty="0" smtClean="0">
                <a:latin typeface="Cambria" panose="02040503050406030204" pitchFamily="18" charset="0"/>
              </a:rPr>
              <a:t> Flynn • </a:t>
            </a:r>
            <a:r>
              <a:rPr lang="en-US" sz="2800" u="sng" dirty="0" smtClean="0">
                <a:latin typeface="Cambria" panose="02040503050406030204" pitchFamily="18" charset="0"/>
                <a:hlinkClick r:id="rId8"/>
              </a:rPr>
              <a:t>Merka.Flynn@dot.ohio.gov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• 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57150" indent="0">
              <a:buNone/>
            </a:pP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</a:rPr>
              <a:t>         </a:t>
            </a:r>
            <a:r>
              <a:rPr lang="en-US" sz="2800" dirty="0" smtClean="0">
                <a:latin typeface="Cambria" panose="02040503050406030204" pitchFamily="18" charset="0"/>
              </a:rPr>
              <a:t>614-752-9018</a:t>
            </a:r>
            <a:endParaRPr lang="en-US" sz="2800" dirty="0">
              <a:latin typeface="Cambria" panose="02040503050406030204" pitchFamily="18" charset="0"/>
            </a:endParaRPr>
          </a:p>
          <a:p>
            <a:pPr marL="57150" indent="0">
              <a:buNone/>
            </a:pP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7C54CD-990B-F647-8396-E1B625EE1F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4223" y="109937"/>
            <a:ext cx="3646635" cy="27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503</Words>
  <Application>Microsoft Office PowerPoint</Application>
  <PresentationFormat>On-screen Show (4:3)</PresentationFormat>
  <Paragraphs>72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Cambria</vt:lpstr>
      <vt:lpstr>Georgia</vt:lpstr>
      <vt:lpstr>Helvetica</vt:lpstr>
      <vt:lpstr>Mangal</vt:lpstr>
      <vt:lpstr>Wingdings</vt:lpstr>
      <vt:lpstr>Office Theme</vt:lpstr>
      <vt:lpstr>Custom Design</vt:lpstr>
      <vt:lpstr>1_Custom Design</vt:lpstr>
      <vt:lpstr>3_Custom Design</vt:lpstr>
      <vt:lpstr>2_Custom Design</vt:lpstr>
      <vt:lpstr>4_Custom Design</vt:lpstr>
      <vt:lpstr>The ODOT – Columbus State Construction Inspection Workforce Program (CIWP)</vt:lpstr>
      <vt:lpstr>What is the Construction Inspection Workforce Program (CIWP)?</vt:lpstr>
      <vt:lpstr>ODOT - Columbus State CIWP</vt:lpstr>
      <vt:lpstr>Why Now? Why the CIWP?</vt:lpstr>
      <vt:lpstr>Goals &amp; Deliverables</vt:lpstr>
      <vt:lpstr>ODOT - Columbus State CIWP Career Pathway Next Steps</vt:lpstr>
      <vt:lpstr>ODOT - Columbus State CIWP Career Pathway Next Steps</vt:lpstr>
      <vt:lpstr>Find Out More</vt:lpstr>
    </vt:vector>
  </TitlesOfParts>
  <Manager/>
  <Company>RSO3PE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Randall S Over, P.E.</dc:creator>
  <cp:keywords/>
  <dc:description/>
  <cp:lastModifiedBy>Douglas House</cp:lastModifiedBy>
  <cp:revision>153</cp:revision>
  <cp:lastPrinted>2018-07-28T01:41:34Z</cp:lastPrinted>
  <dcterms:created xsi:type="dcterms:W3CDTF">2014-03-03T18:23:11Z</dcterms:created>
  <dcterms:modified xsi:type="dcterms:W3CDTF">2019-12-06T17:18:06Z</dcterms:modified>
  <cp:category/>
</cp:coreProperties>
</file>